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7" r:id="rId5"/>
    <p:sldId id="260" r:id="rId6"/>
    <p:sldId id="261" r:id="rId7"/>
    <p:sldId id="262" r:id="rId8"/>
    <p:sldId id="264" r:id="rId9"/>
    <p:sldId id="265" r:id="rId10"/>
    <p:sldId id="263" r:id="rId11"/>
  </p:sldIdLst>
  <p:sldSz cx="8640763" cy="6116638"/>
  <p:notesSz cx="6858000" cy="9144000"/>
  <p:defaultTextStyle>
    <a:defPPr>
      <a:defRPr lang="de-DE"/>
    </a:defPPr>
    <a:lvl1pPr marL="0" algn="l" defTabSz="421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21630" algn="l" defTabSz="421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43260" algn="l" defTabSz="421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64890" algn="l" defTabSz="421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686519" algn="l" defTabSz="421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08149" algn="l" defTabSz="421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29779" algn="l" defTabSz="421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2951409" algn="l" defTabSz="421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373039" algn="l" defTabSz="42163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7">
          <p15:clr>
            <a:srgbClr val="A4A3A4"/>
          </p15:clr>
        </p15:guide>
        <p15:guide id="2" pos="27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70"/>
    <p:restoredTop sz="94705"/>
  </p:normalViewPr>
  <p:slideViewPr>
    <p:cSldViewPr snapToGrid="0" snapToObjects="1">
      <p:cViewPr varScale="1">
        <p:scale>
          <a:sx n="83" d="100"/>
          <a:sy n="83" d="100"/>
        </p:scale>
        <p:origin x="861" y="48"/>
      </p:cViewPr>
      <p:guideLst>
        <p:guide orient="horz" pos="1927"/>
        <p:guide pos="27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945A9-75F7-4977-926B-3530D71BA299}" type="datetimeFigureOut">
              <a:rPr lang="de-DE" smtClean="0"/>
              <a:t>04.10.2016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143000"/>
            <a:ext cx="43592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E6BC8-136C-4756-BEAD-433F164CDA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265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E6BC8-136C-4756-BEAD-433F164CDA8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200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Master_Start2_weu.pdf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6000" cy="61166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5454" y="244949"/>
            <a:ext cx="5692471" cy="605555"/>
          </a:xfrm>
        </p:spPr>
        <p:txBody>
          <a:bodyPr>
            <a:noAutofit/>
          </a:bodyPr>
          <a:lstStyle>
            <a:lvl1pPr algn="l">
              <a:defRPr sz="3200">
                <a:latin typeface="+mn-lt"/>
                <a:cs typeface="Arial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cs typeface="Arial"/>
              </a:defRPr>
            </a:lvl1pPr>
          </a:lstStyle>
          <a:p>
            <a:fld id="{D52F9FE7-7665-414A-A8D0-3DD90D049B7C}" type="datetimeFigureOut">
              <a:rPr lang="de-DE" smtClean="0"/>
              <a:pPr/>
              <a:t>04.10.2016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cs typeface="Arial"/>
              </a:defRPr>
            </a:lvl1pPr>
          </a:lstStyle>
          <a:p>
            <a:fld id="{CB52548D-6DFB-6C45-B918-34B5245948E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Picture 2" descr="http://eacea.ec.europa.eu/img/logos/erasmus_plus/eu_flag_co_funded_pos_%5Brgb%5D_left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13" y="76088"/>
            <a:ext cx="2198277" cy="6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49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Master_Header2_weu.pdf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6000" cy="61166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8058" y="1900126"/>
            <a:ext cx="7344649" cy="1311113"/>
          </a:xfrm>
        </p:spPr>
        <p:txBody>
          <a:bodyPr/>
          <a:lstStyle>
            <a:lvl1pPr>
              <a:defRPr>
                <a:latin typeface="+mn-lt"/>
                <a:cs typeface="Arial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96115" y="3466098"/>
            <a:ext cx="6048535" cy="15631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  <a:lvl2pPr marL="421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3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6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08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29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1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3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fld id="{D52F9FE7-7665-414A-A8D0-3DD90D049B7C}" type="datetimeFigureOut">
              <a:rPr lang="de-DE" smtClean="0"/>
              <a:pPr/>
              <a:t>04.10.2016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cs typeface="Arial"/>
              </a:defRPr>
            </a:lvl1pPr>
          </a:lstStyle>
          <a:p>
            <a:fld id="{CB52548D-6DFB-6C45-B918-34B5245948E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Picture 2" descr="http://eacea.ec.europa.eu/img/logos/erasmus_plus/eu_flag_co_funded_pos_%5Brgb%5D_left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13" y="76088"/>
            <a:ext cx="2198277" cy="6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1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ster_Inhalt2_weu.pdf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6000" cy="6116638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D22F2C"/>
              </a:buClr>
              <a:defRPr sz="2600">
                <a:latin typeface="+mn-lt"/>
                <a:ea typeface="Myriad Pro" charset="0"/>
                <a:cs typeface="Arial"/>
              </a:defRPr>
            </a:lvl1pPr>
            <a:lvl2pPr marL="685148" indent="-263519">
              <a:buClr>
                <a:srgbClr val="D22F2C"/>
              </a:buClr>
              <a:buFont typeface="Arial"/>
              <a:buChar char="•"/>
              <a:defRPr sz="2400">
                <a:latin typeface="+mn-lt"/>
                <a:ea typeface="Myriad Pro" charset="0"/>
                <a:cs typeface="Arial"/>
              </a:defRPr>
            </a:lvl2pPr>
            <a:lvl3pPr marL="1054075" indent="-210815">
              <a:buClr>
                <a:srgbClr val="D22F2C"/>
              </a:buClr>
              <a:buFont typeface="Arial"/>
              <a:buChar char="•"/>
              <a:defRPr sz="2000">
                <a:latin typeface="+mn-lt"/>
                <a:ea typeface="Myriad Pro" charset="0"/>
                <a:cs typeface="Arial"/>
              </a:defRPr>
            </a:lvl3pPr>
            <a:lvl4pPr marL="1475704" indent="-210815">
              <a:buClr>
                <a:srgbClr val="D22F2C"/>
              </a:buClr>
              <a:buFont typeface="Arial"/>
              <a:buChar char="•"/>
              <a:defRPr sz="1600">
                <a:latin typeface="+mn-lt"/>
                <a:ea typeface="Myriad Pro" charset="0"/>
                <a:cs typeface="Arial"/>
              </a:defRPr>
            </a:lvl4pPr>
            <a:lvl5pPr marL="1897334" indent="-210815">
              <a:buClr>
                <a:srgbClr val="D22F2C"/>
              </a:buClr>
              <a:buFont typeface="Arial"/>
              <a:buChar char="•"/>
              <a:defRPr>
                <a:latin typeface="+mn-lt"/>
                <a:ea typeface="Myriad Pro" charset="0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ea typeface="Myriad Pro" charset="0"/>
                <a:cs typeface="Arial"/>
              </a:defRPr>
            </a:lvl1pPr>
          </a:lstStyle>
          <a:p>
            <a:fld id="{D52F9FE7-7665-414A-A8D0-3DD90D049B7C}" type="datetimeFigureOut">
              <a:rPr lang="de-DE" smtClean="0"/>
              <a:pPr/>
              <a:t>04.10.2016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ea typeface="Myriad Pro" charset="0"/>
                <a:cs typeface="Arial"/>
              </a:defRPr>
            </a:lvl1pPr>
          </a:lstStyle>
          <a:p>
            <a:r>
              <a:rPr lang="de-DE"/>
              <a:t>Autor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/>
                <a:ea typeface="Myriad Pro" charset="0"/>
                <a:cs typeface="Arial"/>
              </a:defRPr>
            </a:lvl1pPr>
          </a:lstStyle>
          <a:p>
            <a:fld id="{CB52548D-6DFB-6C45-B918-34B5245948E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440127" y="210985"/>
            <a:ext cx="4849986" cy="639595"/>
          </a:xfrm>
        </p:spPr>
        <p:txBody>
          <a:bodyPr>
            <a:noAutofit/>
          </a:bodyPr>
          <a:lstStyle>
            <a:lvl1pPr>
              <a:defRPr sz="2800">
                <a:latin typeface="+mn-lt"/>
                <a:ea typeface="Myriad Pro" charset="0"/>
                <a:cs typeface="Arial"/>
              </a:defRPr>
            </a:lvl1pPr>
          </a:lstStyle>
          <a:p>
            <a:endParaRPr lang="de-DE" dirty="0"/>
          </a:p>
        </p:txBody>
      </p:sp>
      <p:pic>
        <p:nvPicPr>
          <p:cNvPr id="1026" name="Picture 2" descr="http://eacea.ec.europa.eu/img/logos/erasmus_plus/eu_flag_co_funded_pos_%5Brgb%5D_left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13" y="76088"/>
            <a:ext cx="2198277" cy="6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95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Master_Inhalt2_weu.pdf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6000" cy="6116638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rgbClr val="D22F2C"/>
              </a:buClr>
              <a:defRPr sz="2600">
                <a:latin typeface="+mn-lt"/>
                <a:ea typeface="Myriad Pro" charset="0"/>
                <a:cs typeface="Arial"/>
              </a:defRPr>
            </a:lvl1pPr>
            <a:lvl2pPr marL="685148" indent="-263519">
              <a:buClr>
                <a:srgbClr val="D22F2C"/>
              </a:buClr>
              <a:buFont typeface="Arial"/>
              <a:buChar char="•"/>
              <a:defRPr>
                <a:latin typeface="Arial"/>
                <a:ea typeface="Myriad Pro" charset="0"/>
                <a:cs typeface="Arial"/>
              </a:defRPr>
            </a:lvl2pPr>
            <a:lvl3pPr marL="1054075" indent="-210815">
              <a:buClr>
                <a:srgbClr val="D22F2C"/>
              </a:buClr>
              <a:buFont typeface="Arial"/>
              <a:buChar char="•"/>
              <a:defRPr>
                <a:latin typeface="Arial"/>
                <a:ea typeface="Myriad Pro" charset="0"/>
                <a:cs typeface="Arial"/>
              </a:defRPr>
            </a:lvl3pPr>
            <a:lvl4pPr marL="1475704" indent="-210815">
              <a:buClr>
                <a:srgbClr val="D22F2C"/>
              </a:buClr>
              <a:buFont typeface="Arial"/>
              <a:buChar char="•"/>
              <a:defRPr>
                <a:latin typeface="Arial"/>
                <a:ea typeface="Myriad Pro" charset="0"/>
                <a:cs typeface="Arial"/>
              </a:defRPr>
            </a:lvl4pPr>
            <a:lvl5pPr marL="1897334" indent="-210815">
              <a:buClr>
                <a:srgbClr val="D22F2C"/>
              </a:buClr>
              <a:buFont typeface="Arial"/>
              <a:buChar char="•"/>
              <a:defRPr>
                <a:latin typeface="Arial"/>
                <a:ea typeface="Myriad Pro" charset="0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Myriad Pro" charset="0"/>
                <a:cs typeface="Arial"/>
              </a:defRPr>
            </a:lvl1pPr>
          </a:lstStyle>
          <a:p>
            <a:fld id="{D52F9FE7-7665-414A-A8D0-3DD90D049B7C}" type="datetimeFigureOut">
              <a:rPr lang="de-DE" smtClean="0"/>
              <a:pPr/>
              <a:t>04.10.2016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Myriad Pro" charset="0"/>
                <a:cs typeface="Arial"/>
              </a:defRPr>
            </a:lvl1pPr>
          </a:lstStyle>
          <a:p>
            <a:r>
              <a:rPr lang="de-DE" dirty="0"/>
              <a:t>Autor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Myriad Pro" charset="0"/>
                <a:cs typeface="Arial"/>
              </a:defRPr>
            </a:lvl1pPr>
          </a:lstStyle>
          <a:p>
            <a:fld id="{CB52548D-6DFB-6C45-B918-34B5245948E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Telefon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2" y="2085482"/>
            <a:ext cx="757298" cy="757298"/>
          </a:xfrm>
          <a:prstGeom prst="rect">
            <a:avLst/>
          </a:prstGeom>
        </p:spPr>
      </p:pic>
      <p:pic>
        <p:nvPicPr>
          <p:cNvPr id="9" name="Bild 8" descr="Web-0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1" y="2947637"/>
            <a:ext cx="739729" cy="739729"/>
          </a:xfrm>
          <a:prstGeom prst="rect">
            <a:avLst/>
          </a:prstGeom>
        </p:spPr>
      </p:pic>
      <p:pic>
        <p:nvPicPr>
          <p:cNvPr id="10" name="Bild 9" descr="Mail-03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1" y="3756353"/>
            <a:ext cx="740832" cy="740832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724367" y="104857"/>
            <a:ext cx="4555588" cy="779682"/>
          </a:xfrm>
        </p:spPr>
        <p:txBody>
          <a:bodyPr>
            <a:noAutofit/>
          </a:bodyPr>
          <a:lstStyle>
            <a:lvl1pPr>
              <a:defRPr sz="2800">
                <a:latin typeface="+mn-lt"/>
                <a:ea typeface="Myriad Pro" charset="0"/>
                <a:cs typeface="Arial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2" name="Picture 2" descr="http://eacea.ec.europa.eu/img/logos/erasmus_plus/eu_flag_co_funded_pos_%5Brgb%5D_left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13" y="76088"/>
            <a:ext cx="2198277" cy="6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56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2040" y="244949"/>
            <a:ext cx="7776686" cy="1019440"/>
          </a:xfrm>
          <a:prstGeom prst="rect">
            <a:avLst/>
          </a:prstGeom>
        </p:spPr>
        <p:txBody>
          <a:bodyPr vert="horz" lIns="84326" tIns="42163" rIns="84326" bIns="42163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2040" y="1427216"/>
            <a:ext cx="7776686" cy="4036698"/>
          </a:xfrm>
          <a:prstGeom prst="rect">
            <a:avLst/>
          </a:prstGeom>
        </p:spPr>
        <p:txBody>
          <a:bodyPr vert="horz" lIns="84326" tIns="42163" rIns="84326" bIns="42163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2039" y="5669218"/>
            <a:ext cx="2016178" cy="325654"/>
          </a:xfrm>
          <a:prstGeom prst="rect">
            <a:avLst/>
          </a:prstGeom>
        </p:spPr>
        <p:txBody>
          <a:bodyPr vert="horz" lIns="84326" tIns="42163" rIns="84326" bIns="42163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D52F9FE7-7665-414A-A8D0-3DD90D049B7C}" type="datetimeFigureOut">
              <a:rPr lang="de-DE" smtClean="0"/>
              <a:pPr/>
              <a:t>04.10.2016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52260" y="5669218"/>
            <a:ext cx="2736243" cy="325654"/>
          </a:xfrm>
          <a:prstGeom prst="rect">
            <a:avLst/>
          </a:prstGeom>
        </p:spPr>
        <p:txBody>
          <a:bodyPr vert="horz" lIns="84326" tIns="42163" rIns="84326" bIns="42163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192547" y="5669218"/>
            <a:ext cx="2016178" cy="325654"/>
          </a:xfrm>
          <a:prstGeom prst="rect">
            <a:avLst/>
          </a:prstGeom>
        </p:spPr>
        <p:txBody>
          <a:bodyPr vert="horz" lIns="84326" tIns="42163" rIns="84326" bIns="42163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B52548D-6DFB-6C45-B918-34B5245948E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75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</p:sldLayoutIdLst>
  <p:txStyles>
    <p:titleStyle>
      <a:lvl1pPr algn="ctr" defTabSz="42163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n-lt"/>
          <a:ea typeface="+mj-ea"/>
          <a:cs typeface="Arial"/>
        </a:defRPr>
      </a:lvl1pPr>
    </p:titleStyle>
    <p:bodyStyle>
      <a:lvl1pPr marL="316222" indent="-316222" algn="l" defTabSz="42163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Arial"/>
        </a:defRPr>
      </a:lvl1pPr>
      <a:lvl2pPr marL="685148" indent="-263519" algn="l" defTabSz="42163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054075" indent="-210815" algn="l" defTabSz="42163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Arial"/>
        </a:defRPr>
      </a:lvl3pPr>
      <a:lvl4pPr marL="1475704" indent="-210815" algn="l" defTabSz="42163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Arial"/>
        </a:defRPr>
      </a:lvl4pPr>
      <a:lvl5pPr marL="1897334" indent="-210815" algn="l" defTabSz="42163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Arial"/>
        </a:defRPr>
      </a:lvl5pPr>
      <a:lvl6pPr marL="2318964" indent="-210815" algn="l" defTabSz="42163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94" indent="-210815" algn="l" defTabSz="42163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2224" indent="-210815" algn="l" defTabSz="42163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3854" indent="-210815" algn="l" defTabSz="42163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21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1630" algn="l" defTabSz="421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3260" algn="l" defTabSz="421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64890" algn="l" defTabSz="421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86519" algn="l" defTabSz="421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08149" algn="l" defTabSz="421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779" algn="l" defTabSz="421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51409" algn="l" defTabSz="421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73039" algn="l" defTabSz="42163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212678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Status </a:t>
            </a:r>
            <a:r>
              <a:rPr lang="en-US" dirty="0"/>
              <a:t>definition</a:t>
            </a:r>
          </a:p>
          <a:p>
            <a:r>
              <a:rPr lang="de-DE" dirty="0"/>
              <a:t>Subordination </a:t>
            </a:r>
            <a:r>
              <a:rPr lang="en-US" dirty="0"/>
              <a:t>provisions</a:t>
            </a:r>
          </a:p>
          <a:p>
            <a:r>
              <a:rPr lang="en-US" dirty="0"/>
              <a:t>Strategic goal definition</a:t>
            </a:r>
          </a:p>
          <a:p>
            <a:r>
              <a:rPr lang="en-US" dirty="0"/>
              <a:t>Tasks definition</a:t>
            </a:r>
          </a:p>
          <a:p>
            <a:r>
              <a:rPr lang="en-US" dirty="0"/>
              <a:t>Functions definition</a:t>
            </a:r>
          </a:p>
          <a:p>
            <a:r>
              <a:rPr lang="en-US" dirty="0"/>
              <a:t>Management provisions</a:t>
            </a:r>
          </a:p>
          <a:p>
            <a:r>
              <a:rPr lang="en-US" dirty="0"/>
              <a:t>Provisions regarding resources </a:t>
            </a:r>
          </a:p>
          <a:p>
            <a:r>
              <a:rPr lang="en-US" dirty="0"/>
              <a:t>Evaluation and responsibility provisions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Sample CCED Regulation</a:t>
            </a:r>
          </a:p>
        </p:txBody>
      </p:sp>
      <p:pic>
        <p:nvPicPr>
          <p:cNvPr id="4" name="Picture 4" descr="http://ic.pics.livejournal.com/uteight/41920138/21240/21240_original.pn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8"/>
          <a:stretch/>
        </p:blipFill>
        <p:spPr bwMode="auto">
          <a:xfrm>
            <a:off x="6290112" y="1733966"/>
            <a:ext cx="1720915" cy="160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756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MODELING THE CENTRE FOR COMPETENCE AND EMPLOYABILITY DEVELOPMENT IN RUSSIA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Joint Framework </a:t>
            </a:r>
            <a:r>
              <a:rPr lang="en-US" dirty="0"/>
              <a:t>Concept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September, 2016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319" y="3800003"/>
            <a:ext cx="687422" cy="6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51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Competence Model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84373" y="3287548"/>
            <a:ext cx="1656115" cy="4331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16" dirty="0"/>
              <a:t>Knowledge </a:t>
            </a:r>
            <a:endParaRPr lang="ru-RU" sz="1516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4373" y="3902419"/>
            <a:ext cx="1656116" cy="4488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16" dirty="0"/>
              <a:t>Abilities</a:t>
            </a:r>
            <a:endParaRPr lang="ru-RU" sz="1516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2040" y="4533039"/>
            <a:ext cx="1608449" cy="487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16" dirty="0"/>
              <a:t>Skills</a:t>
            </a:r>
            <a:endParaRPr lang="ru-RU" sz="1516" dirty="0"/>
          </a:p>
        </p:txBody>
      </p:sp>
      <p:sp>
        <p:nvSpPr>
          <p:cNvPr id="9" name="Правая фигурная скобка 10"/>
          <p:cNvSpPr/>
          <p:nvPr/>
        </p:nvSpPr>
        <p:spPr>
          <a:xfrm>
            <a:off x="2249368" y="2917155"/>
            <a:ext cx="317159" cy="2254094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516"/>
          </a:p>
        </p:txBody>
      </p:sp>
      <p:sp>
        <p:nvSpPr>
          <p:cNvPr id="10" name="TextBox 9"/>
          <p:cNvSpPr txBox="1"/>
          <p:nvPr/>
        </p:nvSpPr>
        <p:spPr>
          <a:xfrm>
            <a:off x="3300941" y="4798934"/>
            <a:ext cx="2140823" cy="32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16" b="1" dirty="0"/>
              <a:t>Qualification Model</a:t>
            </a:r>
            <a:endParaRPr lang="ru-RU" sz="1516" b="1" dirty="0"/>
          </a:p>
        </p:txBody>
      </p:sp>
      <p:sp>
        <p:nvSpPr>
          <p:cNvPr id="11" name="Цилиндр 10"/>
          <p:cNvSpPr/>
          <p:nvPr/>
        </p:nvSpPr>
        <p:spPr>
          <a:xfrm>
            <a:off x="3555801" y="3593201"/>
            <a:ext cx="1636309" cy="92118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16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55801" y="2448275"/>
            <a:ext cx="1636309" cy="8603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16" dirty="0"/>
              <a:t>Personal characteristics and attitudes</a:t>
            </a:r>
            <a:endParaRPr lang="ru-RU" sz="1516" dirty="0"/>
          </a:p>
        </p:txBody>
      </p:sp>
      <p:sp>
        <p:nvSpPr>
          <p:cNvPr id="14" name="Правая фигурная скобка 17"/>
          <p:cNvSpPr/>
          <p:nvPr/>
        </p:nvSpPr>
        <p:spPr>
          <a:xfrm>
            <a:off x="5860867" y="2280745"/>
            <a:ext cx="317159" cy="2806421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516"/>
          </a:p>
        </p:txBody>
      </p:sp>
      <p:sp>
        <p:nvSpPr>
          <p:cNvPr id="15" name="Цилиндр 14"/>
          <p:cNvSpPr/>
          <p:nvPr/>
        </p:nvSpPr>
        <p:spPr>
          <a:xfrm>
            <a:off x="6432886" y="2382201"/>
            <a:ext cx="1710393" cy="166117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516"/>
          </a:p>
        </p:txBody>
      </p:sp>
      <p:sp>
        <p:nvSpPr>
          <p:cNvPr id="16" name="TextBox 15"/>
          <p:cNvSpPr txBox="1"/>
          <p:nvPr/>
        </p:nvSpPr>
        <p:spPr>
          <a:xfrm>
            <a:off x="6178027" y="4335288"/>
            <a:ext cx="2140823" cy="32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16" b="1" dirty="0"/>
              <a:t>Competence Model</a:t>
            </a:r>
            <a:endParaRPr lang="ru-RU" sz="1516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61258" y="1560334"/>
            <a:ext cx="8379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Transition from the qualification to the competence </a:t>
            </a:r>
            <a:r>
              <a:rPr lang="en-US" sz="2400"/>
              <a:t>based model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5104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Competences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8625" y="2996229"/>
            <a:ext cx="1656115" cy="7664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16" dirty="0"/>
              <a:t>Competences defined by the State standard</a:t>
            </a:r>
            <a:endParaRPr lang="ru-RU" sz="1516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8624" y="4043371"/>
            <a:ext cx="1656116" cy="811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16" dirty="0"/>
              <a:t>Competences defined by the Sample SP</a:t>
            </a:r>
            <a:endParaRPr lang="ru-RU" sz="1516" dirty="0"/>
          </a:p>
        </p:txBody>
      </p:sp>
      <p:sp>
        <p:nvSpPr>
          <p:cNvPr id="9" name="Правая фигурная скобка 10"/>
          <p:cNvSpPr/>
          <p:nvPr/>
        </p:nvSpPr>
        <p:spPr>
          <a:xfrm>
            <a:off x="2799717" y="2916324"/>
            <a:ext cx="317159" cy="2254094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516"/>
          </a:p>
        </p:txBody>
      </p:sp>
      <p:sp>
        <p:nvSpPr>
          <p:cNvPr id="10" name="TextBox 9"/>
          <p:cNvSpPr txBox="1"/>
          <p:nvPr/>
        </p:nvSpPr>
        <p:spPr>
          <a:xfrm>
            <a:off x="3300941" y="4798934"/>
            <a:ext cx="2140823" cy="55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16" b="1" dirty="0"/>
              <a:t>Basic competence model</a:t>
            </a:r>
            <a:endParaRPr lang="ru-RU" sz="1516" b="1" dirty="0"/>
          </a:p>
        </p:txBody>
      </p:sp>
      <p:sp>
        <p:nvSpPr>
          <p:cNvPr id="11" name="Цилиндр 10"/>
          <p:cNvSpPr/>
          <p:nvPr/>
        </p:nvSpPr>
        <p:spPr>
          <a:xfrm>
            <a:off x="3555801" y="3593201"/>
            <a:ext cx="1636309" cy="92118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16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55801" y="2382201"/>
            <a:ext cx="1636309" cy="10126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16" dirty="0"/>
              <a:t>Special competences developed in </a:t>
            </a:r>
            <a:r>
              <a:rPr lang="en-US" sz="1516"/>
              <a:t>the particular SP</a:t>
            </a:r>
            <a:endParaRPr lang="ru-RU" sz="1516" dirty="0"/>
          </a:p>
        </p:txBody>
      </p:sp>
      <p:sp>
        <p:nvSpPr>
          <p:cNvPr id="14" name="Правая фигурная скобка 17"/>
          <p:cNvSpPr/>
          <p:nvPr/>
        </p:nvSpPr>
        <p:spPr>
          <a:xfrm>
            <a:off x="5860867" y="2280745"/>
            <a:ext cx="317159" cy="2806421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516"/>
          </a:p>
        </p:txBody>
      </p:sp>
      <p:sp>
        <p:nvSpPr>
          <p:cNvPr id="15" name="Цилиндр 14"/>
          <p:cNvSpPr/>
          <p:nvPr/>
        </p:nvSpPr>
        <p:spPr>
          <a:xfrm>
            <a:off x="6432886" y="2382201"/>
            <a:ext cx="1710393" cy="166117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516"/>
          </a:p>
        </p:txBody>
      </p:sp>
      <p:sp>
        <p:nvSpPr>
          <p:cNvPr id="16" name="TextBox 15"/>
          <p:cNvSpPr txBox="1"/>
          <p:nvPr/>
        </p:nvSpPr>
        <p:spPr>
          <a:xfrm>
            <a:off x="6178027" y="4335288"/>
            <a:ext cx="2140823" cy="55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16" b="1" dirty="0"/>
              <a:t>University </a:t>
            </a:r>
            <a:r>
              <a:rPr lang="en-US" sz="1516" b="1"/>
              <a:t>competence model</a:t>
            </a:r>
            <a:endParaRPr lang="ru-RU" sz="1516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8625" y="1392490"/>
            <a:ext cx="8104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Composition of the particular competence model within the study program</a:t>
            </a:r>
          </a:p>
        </p:txBody>
      </p:sp>
    </p:spTree>
    <p:extLst>
      <p:ext uri="{BB962C8B-B14F-4D97-AF65-F5344CB8AC3E}">
        <p14:creationId xmlns:p14="http://schemas.microsoft.com/office/powerpoint/2010/main" val="72722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9577" y="1828622"/>
            <a:ext cx="5938495" cy="310279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CCED </a:t>
            </a:r>
            <a:r>
              <a:rPr lang="de-DE" dirty="0" err="1"/>
              <a:t>Concept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3706174" y="2900480"/>
            <a:ext cx="24346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UNIVERSITY   STAFF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19631" y="1408149"/>
            <a:ext cx="1007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CCED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7740" y="3203049"/>
            <a:ext cx="10077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SOCIETY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850" y="3477560"/>
            <a:ext cx="14493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EMPLOYERS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29387" y="3477559"/>
            <a:ext cx="13600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STUDENTS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384" y="1292345"/>
            <a:ext cx="170267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COORDINATION</a:t>
            </a:r>
          </a:p>
          <a:p>
            <a:r>
              <a:rPr lang="en-US" dirty="0"/>
              <a:t>Support</a:t>
            </a:r>
          </a:p>
          <a:p>
            <a:r>
              <a:rPr lang="en-US" dirty="0"/>
              <a:t>Guidance</a:t>
            </a:r>
          </a:p>
          <a:p>
            <a:r>
              <a:rPr lang="en-US" dirty="0"/>
              <a:t>Service</a:t>
            </a:r>
          </a:p>
          <a:p>
            <a:r>
              <a:rPr lang="en-US" dirty="0"/>
              <a:t>Training</a:t>
            </a:r>
          </a:p>
          <a:p>
            <a:r>
              <a:rPr lang="en-US" dirty="0"/>
              <a:t>Monitoring</a:t>
            </a:r>
          </a:p>
          <a:p>
            <a:r>
              <a:rPr lang="en-US" dirty="0"/>
              <a:t>Evaluation</a:t>
            </a: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12718" y="3203049"/>
            <a:ext cx="13600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GRADUATES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95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CCED – </a:t>
            </a:r>
            <a:r>
              <a:rPr lang="de-DE" dirty="0" err="1"/>
              <a:t>Students</a:t>
            </a:r>
            <a:r>
              <a:rPr lang="de-DE" dirty="0"/>
              <a:t> &amp; </a:t>
            </a:r>
            <a:r>
              <a:rPr lang="de-DE" dirty="0" err="1"/>
              <a:t>Graduates</a:t>
            </a:r>
            <a:endParaRPr lang="de-DE" dirty="0"/>
          </a:p>
        </p:txBody>
      </p:sp>
      <p:pic>
        <p:nvPicPr>
          <p:cNvPr id="4" name="Picture 12" descr="http://icons.iconarchive.com/icons/webalys/kameleon.pics/512/Student-3-ico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14" y="1594217"/>
            <a:ext cx="2025830" cy="20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9704" y="1516828"/>
            <a:ext cx="379744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Activities</a:t>
            </a:r>
            <a:r>
              <a:rPr lang="en-US" dirty="0">
                <a:solidFill>
                  <a:srgbClr val="C00000"/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Career guidance &amp; assistance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Soft-skills training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Monitoring of employment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Evaluation of acquired competences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Professional orientation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Entrepreneurial skills training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65930" y="3797450"/>
            <a:ext cx="46473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Tools: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Surveys, interviews, networking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Trainings, courses, master-classes, games and projects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Consulting, fairs, study visits, meetings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0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CCED – University </a:t>
            </a:r>
            <a:r>
              <a:rPr lang="en-US" dirty="0"/>
              <a:t>Staff</a:t>
            </a:r>
          </a:p>
        </p:txBody>
      </p:sp>
      <p:pic>
        <p:nvPicPr>
          <p:cNvPr id="4" name="Picture 2" descr="http://www.uspeh-m.ru/wp-content/uploads/2014/10/training_teacher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15" y="1396614"/>
            <a:ext cx="1684460" cy="145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52744" y="1570617"/>
            <a:ext cx="5261890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Activities: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Assistance in CM development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Assistance in external CM presentation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Assistance in CM evaluation and review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Assistance in GP implementation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Assistance in evaluation of the students’ competences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Assistance in cooperation with employers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8257" y="3722147"/>
            <a:ext cx="46473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Tools: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Methodological recommendations, instructions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Surveys, interviews, networking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Trainings, upskilling, master-classes, workshops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Consulting, study visits, meetings</a:t>
            </a:r>
          </a:p>
          <a:p>
            <a:endParaRPr lang="en-US" dirty="0"/>
          </a:p>
        </p:txBody>
      </p:sp>
      <p:pic>
        <p:nvPicPr>
          <p:cNvPr id="7" name="Picture 4" descr="http://avto-av.ru/images/thumbabout_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69" y="3722147"/>
            <a:ext cx="1630626" cy="16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19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CCED - </a:t>
            </a:r>
            <a:r>
              <a:rPr lang="en-US" dirty="0"/>
              <a:t>Employers</a:t>
            </a:r>
          </a:p>
        </p:txBody>
      </p:sp>
      <p:pic>
        <p:nvPicPr>
          <p:cNvPr id="4" name="Picture 8" descr="http://chusrayon.ru/sites/default/files/files/2014.09_news/rinok-truda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8" y="3445565"/>
            <a:ext cx="1764890" cy="193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7431" y="1427216"/>
            <a:ext cx="471184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Activities</a:t>
            </a:r>
            <a:r>
              <a:rPr lang="en-US" dirty="0">
                <a:solidFill>
                  <a:srgbClr val="C00000"/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Assistance in HR recruiting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Assistance in work placement organization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Monitoring of demanded competences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Involvement in CM development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Assistance in professional promotion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Assistance in HEI– Business study projects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61422" y="3532983"/>
            <a:ext cx="464730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Tools: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Guides and recommendations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Surveys, interviews, networking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Conferences, workgroups, peer-to-peer cooperation, workshops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Consulting, study visits, meetings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348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CCED - </a:t>
            </a:r>
            <a:r>
              <a:rPr lang="en-US" dirty="0"/>
              <a:t>Society</a:t>
            </a:r>
          </a:p>
        </p:txBody>
      </p:sp>
      <p:pic>
        <p:nvPicPr>
          <p:cNvPr id="4" name="Picture 6" descr="http://allatravesti.com/assets/uploads/images/materials/08845-images-(35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19" y="1545889"/>
            <a:ext cx="2180048" cy="163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5460" y="1516828"/>
            <a:ext cx="37974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Activities</a:t>
            </a:r>
            <a:r>
              <a:rPr lang="en-US" dirty="0">
                <a:solidFill>
                  <a:srgbClr val="C00000"/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Career guidance &amp; assistance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Soft-skills training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VNIL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Professional orientation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19257" y="3424928"/>
            <a:ext cx="46473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Tools: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Surveys, interviews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Open trainings, courses, master-classes, workshops (including online)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Consulting, fairs, meetings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37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319</Words>
  <Application>Microsoft Office PowerPoint</Application>
  <PresentationFormat>Произвольный</PresentationFormat>
  <Paragraphs>93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Myriad Pro</vt:lpstr>
      <vt:lpstr>Wingdings</vt:lpstr>
      <vt:lpstr>Office-Design</vt:lpstr>
      <vt:lpstr>COMPLETE</vt:lpstr>
      <vt:lpstr>MODELING THE CENTRE FOR COMPETENCE AND EMPLOYABILITY DEVELOPMENT IN RUSSIA</vt:lpstr>
      <vt:lpstr>Competence Model</vt:lpstr>
      <vt:lpstr>Competences</vt:lpstr>
      <vt:lpstr>CCED Concept</vt:lpstr>
      <vt:lpstr>CCED – Students &amp; Graduates</vt:lpstr>
      <vt:lpstr>CCED – University Staff</vt:lpstr>
      <vt:lpstr>CCED - Employers</vt:lpstr>
      <vt:lpstr>CCED - Society</vt:lpstr>
      <vt:lpstr>Sample CCED Regulation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Marianna.Gevorski</dc:creator>
  <cp:keywords/>
  <dc:description/>
  <cp:lastModifiedBy>Olga Valueva</cp:lastModifiedBy>
  <cp:revision>58</cp:revision>
  <dcterms:created xsi:type="dcterms:W3CDTF">2016-05-11T08:13:21Z</dcterms:created>
  <dcterms:modified xsi:type="dcterms:W3CDTF">2016-10-04T15:01:46Z</dcterms:modified>
  <cp:category/>
</cp:coreProperties>
</file>